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7"/>
  </p:notesMasterIdLst>
  <p:sldIdLst>
    <p:sldId id="289" r:id="rId2"/>
    <p:sldId id="272" r:id="rId3"/>
    <p:sldId id="274" r:id="rId4"/>
    <p:sldId id="276" r:id="rId5"/>
    <p:sldId id="278" r:id="rId6"/>
    <p:sldId id="265" r:id="rId7"/>
    <p:sldId id="275" r:id="rId8"/>
    <p:sldId id="279" r:id="rId9"/>
    <p:sldId id="280" r:id="rId10"/>
    <p:sldId id="281" r:id="rId11"/>
    <p:sldId id="282" r:id="rId12"/>
    <p:sldId id="285" r:id="rId13"/>
    <p:sldId id="286" r:id="rId14"/>
    <p:sldId id="283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F5C2E-8965-42FE-9B38-E29C15BC634C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76C9-B657-4560-9A03-C1A6DEAF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DA07B10-BFBA-4265-B6E7-CE22DB16E5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u.wikipedia.org/wiki/%D0%92%D0%B8%D0%BA%D0%B8%D0%BF%D0%B5%D0%B4%D0%B8%D1%8F:%D0%A1%D1%81%D1%8B%D0%BB%D0%BA%D0%B8_%D0%BD%D0%B0_%D0%B8%D1%81%D1%82%D0%BE%D1%87%D0%BD%D0%B8%D0%BA%D0%B8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75856" y="3573016"/>
            <a:ext cx="5487144" cy="1728192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Работу выполнила: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Ученица 9 класса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Чижикова </a:t>
            </a:r>
            <a:r>
              <a:rPr lang="ru-RU" sz="2400" dirty="0" smtClean="0">
                <a:solidFill>
                  <a:schemeClr val="bg1"/>
                </a:solidFill>
              </a:rPr>
              <a:t>Алина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Руководитель </a:t>
            </a:r>
          </a:p>
          <a:p>
            <a:pPr algn="r"/>
            <a:r>
              <a:rPr lang="ru-RU" sz="2400" smtClean="0">
                <a:solidFill>
                  <a:schemeClr val="bg1"/>
                </a:solidFill>
              </a:rPr>
              <a:t>Чижикова О.Н.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0591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Эволюция развития Человека Умелого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Australopithecus boisei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4125" y="2395537"/>
            <a:ext cx="4095750" cy="2828925"/>
          </a:xfrm>
          <a:noFill/>
          <a:ln/>
        </p:spPr>
      </p:pic>
      <p:sp>
        <p:nvSpPr>
          <p:cNvPr id="83975" name="Rectangle 7"/>
          <p:cNvSpPr>
            <a:spLocks noRot="1" noChangeArrowheads="1"/>
          </p:cNvSpPr>
          <p:nvPr/>
        </p:nvSpPr>
        <p:spPr bwMode="auto">
          <a:xfrm>
            <a:off x="2339975" y="0"/>
            <a:ext cx="4619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Зинджантроп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92880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Человек умелый, судя по найденным останкам, датирующимся 2,6—3,5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лет назад, существовал более полумиллиона лет. Масса головного мозга этого гоминида была 650 граммов, что было намного больше, чем у типичных австралопитеков. </a:t>
            </a:r>
          </a:p>
          <a:p>
            <a:endParaRPr lang="ru-RU" sz="2000" dirty="0" smtClean="0"/>
          </a:p>
        </p:txBody>
      </p:sp>
      <p:pic>
        <p:nvPicPr>
          <p:cNvPr id="3074" name="Picture 2" descr="C:\Documents and Settings\Пользователь\Мои документы\522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00108"/>
            <a:ext cx="2643206" cy="523191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Человек умелый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060847"/>
            <a:ext cx="54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лицо имело архаичную форму с надглазничными валиками, плоским носом и выступающими вперёд челюстями. Голова Человека умелого стала более округлой формы, чем у австралопитеков; мозг также стал крупнее, хотя составлял всё ещё лишь половину мозга современного человека. Выпуклость внутри тонкостенного черепа говорит о наличии у них </a:t>
            </a:r>
            <a:r>
              <a:rPr lang="ru-RU" u="sng" dirty="0" smtClean="0"/>
              <a:t> центра </a:t>
            </a:r>
            <a:r>
              <a:rPr lang="ru-RU" u="sng" dirty="0" err="1" smtClean="0"/>
              <a:t>Брока</a:t>
            </a:r>
            <a:r>
              <a:rPr lang="ru-RU" dirty="0" smtClean="0"/>
              <a:t>— центра речи, но  гортань, возможно, не была способна производить столько же звуков, сколько наша гортань. Челюсти были менее массивные, чем у австралопитека.</a:t>
            </a:r>
            <a:endParaRPr lang="ru-RU" dirty="0"/>
          </a:p>
        </p:txBody>
      </p:sp>
      <p:pic>
        <p:nvPicPr>
          <p:cNvPr id="2050" name="Picture 2" descr="http://proxy12.media.online.ua/uol/r3-e076397940/546ea2c190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3" y="2132856"/>
            <a:ext cx="279580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700808"/>
            <a:ext cx="48245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также отличался от австралопитеков строением таза, обеспечивавшим более совершенную </a:t>
            </a:r>
            <a:r>
              <a:rPr lang="ru-RU" dirty="0" err="1" smtClean="0"/>
              <a:t>бипедальность</a:t>
            </a:r>
            <a:r>
              <a:rPr lang="ru-RU" dirty="0" smtClean="0"/>
              <a:t> и рождение более «головастых» детёнышей. Однако в отличие от более поздних видов </a:t>
            </a:r>
            <a:r>
              <a:rPr lang="ru-RU" dirty="0" err="1" smtClean="0"/>
              <a:t>Homo</a:t>
            </a:r>
            <a:r>
              <a:rPr lang="ru-RU" dirty="0" smtClean="0"/>
              <a:t>, </a:t>
            </a:r>
            <a:r>
              <a:rPr lang="ru-RU" dirty="0" err="1" smtClean="0"/>
              <a:t>небережно</a:t>
            </a:r>
            <a:r>
              <a:rPr lang="ru-RU" dirty="0" smtClean="0"/>
              <a:t> относились к изготовленным собой орудиям труда, и часто, после кратковременного использования попросту выбрасывали их. Учёные провели серию исследований и пришли к выводу, что кисть Человека умелого была способна к труду</a:t>
            </a:r>
            <a:r>
              <a:rPr lang="ru-RU" baseline="30000" dirty="0" smtClean="0">
                <a:hlinkClick r:id="rId2" tooltip="Википедия:Ссылки на источники"/>
              </a:rPr>
              <a:t>[</a:t>
            </a:r>
            <a:r>
              <a:rPr lang="ru-RU" dirty="0" smtClean="0"/>
              <a:t>Она обладала силовым захватом большей мощности. Ни у одной обезьяны таких способностей </a:t>
            </a:r>
            <a:r>
              <a:rPr lang="ru-RU" sz="2000" dirty="0" smtClean="0"/>
              <a:t>нет.</a:t>
            </a:r>
            <a:endParaRPr lang="ru-RU" sz="2000" dirty="0"/>
          </a:p>
        </p:txBody>
      </p:sp>
      <p:pic>
        <p:nvPicPr>
          <p:cNvPr id="1030" name="Picture 6" descr="http://www.ljplus.ru/img/e/l/eluosi/zkd-0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70790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Человек умелый — по-видимому, первое существо, сознательно изготовившее орудия труда и охоты: первые ещё грубо обработанные каменные гальки (орудия </a:t>
            </a:r>
            <a:r>
              <a:rPr lang="ru-RU" sz="2400" dirty="0" err="1" smtClean="0"/>
              <a:t>олдувайской</a:t>
            </a:r>
            <a:r>
              <a:rPr lang="ru-RU" sz="2400" dirty="0" smtClean="0"/>
              <a:t> культуры) — так называемые рубила — неоднократно находили вместе с останками этого существа.</a:t>
            </a:r>
            <a:endParaRPr lang="ru-RU" sz="2400" dirty="0"/>
          </a:p>
        </p:txBody>
      </p:sp>
      <p:pic>
        <p:nvPicPr>
          <p:cNvPr id="4098" name="Picture 2" descr="C:\Documents and Settings\Пользователь\Мои документы\800px-Flintstone_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00372"/>
            <a:ext cx="5857916" cy="3295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Царство:</a:t>
            </a:r>
            <a:r>
              <a:rPr lang="ru-RU" sz="2000" dirty="0" smtClean="0">
                <a:solidFill>
                  <a:srgbClr val="FF0000"/>
                </a:solidFill>
              </a:rPr>
              <a:t> Животные</a:t>
            </a:r>
          </a:p>
          <a:p>
            <a:r>
              <a:rPr lang="ru-RU" sz="2000" dirty="0" smtClean="0"/>
              <a:t>Тип:</a:t>
            </a:r>
            <a:r>
              <a:rPr lang="ru-RU" sz="2000" dirty="0" smtClean="0">
                <a:solidFill>
                  <a:srgbClr val="FF0000"/>
                </a:solidFill>
              </a:rPr>
              <a:t> Хордовые</a:t>
            </a:r>
          </a:p>
          <a:p>
            <a:r>
              <a:rPr lang="ru-RU" sz="2000" dirty="0" smtClean="0"/>
              <a:t>Класс:</a:t>
            </a:r>
            <a:r>
              <a:rPr lang="ru-RU" sz="2000" dirty="0" smtClean="0">
                <a:solidFill>
                  <a:srgbClr val="FF0000"/>
                </a:solidFill>
              </a:rPr>
              <a:t> Млекопитающие</a:t>
            </a:r>
          </a:p>
          <a:p>
            <a:r>
              <a:rPr lang="ru-RU" sz="2000" dirty="0" smtClean="0"/>
              <a:t>Отряд:</a:t>
            </a:r>
            <a:r>
              <a:rPr lang="ru-RU" sz="2000" dirty="0" smtClean="0">
                <a:solidFill>
                  <a:srgbClr val="FF0000"/>
                </a:solidFill>
              </a:rPr>
              <a:t> Приматы</a:t>
            </a:r>
          </a:p>
          <a:p>
            <a:r>
              <a:rPr lang="ru-RU" sz="2000" dirty="0" smtClean="0"/>
              <a:t>Семейство:</a:t>
            </a:r>
            <a:r>
              <a:rPr lang="ru-RU" sz="2000" dirty="0" smtClean="0">
                <a:solidFill>
                  <a:srgbClr val="FF0000"/>
                </a:solidFill>
              </a:rPr>
              <a:t> Гоминиды</a:t>
            </a:r>
          </a:p>
          <a:p>
            <a:r>
              <a:rPr lang="ru-RU" sz="2000" dirty="0" smtClean="0"/>
              <a:t>Подсемейство: </a:t>
            </a:r>
            <a:r>
              <a:rPr lang="ru-RU" sz="2000" dirty="0" err="1" smtClean="0">
                <a:solidFill>
                  <a:srgbClr val="FF0000"/>
                </a:solidFill>
              </a:rPr>
              <a:t>Гоминины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Триба: </a:t>
            </a:r>
            <a:r>
              <a:rPr lang="ru-RU" sz="2000" dirty="0" err="1" smtClean="0">
                <a:solidFill>
                  <a:srgbClr val="FF0000"/>
                </a:solidFill>
              </a:rPr>
              <a:t>Гоминини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err="1" smtClean="0"/>
              <a:t>Подтриба</a:t>
            </a:r>
            <a:r>
              <a:rPr lang="ru-RU" sz="2000" dirty="0" smtClean="0"/>
              <a:t>: </a:t>
            </a:r>
            <a:r>
              <a:rPr lang="ru-RU" sz="2000" dirty="0" err="1" smtClean="0">
                <a:solidFill>
                  <a:srgbClr val="FF0000"/>
                </a:solidFill>
              </a:rPr>
              <a:t>Гоминина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Род: </a:t>
            </a:r>
            <a:r>
              <a:rPr lang="ru-RU" sz="2000" dirty="0" smtClean="0">
                <a:solidFill>
                  <a:srgbClr val="FF0000"/>
                </a:solidFill>
              </a:rPr>
              <a:t>Люди</a:t>
            </a:r>
          </a:p>
          <a:p>
            <a:r>
              <a:rPr lang="ru-RU" sz="2000" dirty="0" err="1" smtClean="0"/>
              <a:t>Вид:</a:t>
            </a:r>
            <a:r>
              <a:rPr lang="ru-RU" sz="2000" dirty="0" err="1" smtClean="0">
                <a:solidFill>
                  <a:srgbClr val="FF0000"/>
                </a:solidFill>
              </a:rPr>
              <a:t>Человек</a:t>
            </a:r>
            <a:r>
              <a:rPr lang="ru-RU" sz="2000" dirty="0" smtClean="0">
                <a:solidFill>
                  <a:srgbClr val="FF0000"/>
                </a:solidFill>
              </a:rPr>
              <a:t> умелый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Научная классификация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p0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341438"/>
            <a:ext cx="4446587" cy="5327650"/>
          </a:xfrm>
          <a:noFill/>
          <a:ln/>
        </p:spPr>
      </p:pic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8888" y="188913"/>
            <a:ext cx="6851650" cy="1216025"/>
          </a:xfrm>
        </p:spPr>
        <p:txBody>
          <a:bodyPr/>
          <a:lstStyle/>
          <a:p>
            <a:pPr algn="ctr"/>
            <a:r>
              <a:rPr lang="ru-RU" b="1" i="1" dirty="0"/>
              <a:t>Эволюция человека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333375"/>
            <a:ext cx="8424863" cy="6119813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800"/>
              <a:t>   Решающим  шагом на пути от обезьяны к человеку явилось прямохождение. Одна из групп обезьян, живших 10 – 12 млн. лет назад, дала начало ветви, ведущей к человеку.</a:t>
            </a:r>
          </a:p>
        </p:txBody>
      </p:sp>
      <p:pic>
        <p:nvPicPr>
          <p:cNvPr id="35844" name="Picture 4" descr="pi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420938"/>
            <a:ext cx="6621462" cy="4011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</a:rPr>
              <a:t>Парапитек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3" name="Picture 5" descr="parapithecus_grang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394" y="1988841"/>
            <a:ext cx="3912416" cy="3024335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3995936" y="2060848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Древнейшими общими предками человека и </a:t>
            </a:r>
          </a:p>
          <a:p>
            <a:r>
              <a:rPr lang="ru-RU" dirty="0" smtClean="0"/>
              <a:t>человекообразных обезьян (антропоидов) </a:t>
            </a:r>
          </a:p>
          <a:p>
            <a:r>
              <a:rPr lang="ru-RU" dirty="0" smtClean="0"/>
              <a:t>считают   парапитеки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dirty="0" smtClean="0"/>
          </a:p>
          <a:p>
            <a:r>
              <a:rPr lang="ru-RU" dirty="0" err="1" smtClean="0"/>
              <a:t>малоспециализированных</a:t>
            </a:r>
            <a:r>
              <a:rPr lang="ru-RU" dirty="0" smtClean="0"/>
              <a:t> высших обезьян,</a:t>
            </a:r>
          </a:p>
          <a:p>
            <a:r>
              <a:rPr lang="ru-RU" dirty="0" smtClean="0"/>
              <a:t> которые вели как древесный, </a:t>
            </a:r>
          </a:p>
          <a:p>
            <a:r>
              <a:rPr lang="ru-RU" dirty="0" smtClean="0"/>
              <a:t>так и наземный образ жизни. </a:t>
            </a:r>
          </a:p>
          <a:p>
            <a:r>
              <a:rPr lang="ru-RU" dirty="0" smtClean="0"/>
              <a:t>От них произошла вымершая впоследствии </a:t>
            </a:r>
          </a:p>
          <a:p>
            <a:r>
              <a:rPr lang="ru-RU" dirty="0" smtClean="0"/>
              <a:t>сборная группа обезьян  дриопитеки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dryopithecus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4575175" cy="4895850"/>
          </a:xfrm>
          <a:noFill/>
          <a:ln/>
        </p:spPr>
      </p:pic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00338" y="0"/>
            <a:ext cx="3754437" cy="1431925"/>
          </a:xfrm>
        </p:spPr>
        <p:txBody>
          <a:bodyPr>
            <a:normAutofit/>
          </a:bodyPr>
          <a:lstStyle/>
          <a:p>
            <a:r>
              <a:rPr lang="ru-RU" sz="4800" i="1" dirty="0">
                <a:solidFill>
                  <a:srgbClr val="FFC000"/>
                </a:solidFill>
              </a:rPr>
              <a:t>Дриопитек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076056" y="1700808"/>
            <a:ext cx="38877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hlink"/>
                </a:solidFill>
              </a:rPr>
              <a:t> </a:t>
            </a:r>
            <a:endParaRPr lang="ru-RU" b="1" dirty="0">
              <a:solidFill>
                <a:schemeClr val="hlink"/>
              </a:solidFill>
            </a:endParaRPr>
          </a:p>
          <a:p>
            <a:r>
              <a:rPr lang="ru-RU" b="1" dirty="0"/>
              <a:t>    -</a:t>
            </a:r>
            <a:r>
              <a:rPr lang="ru-RU" dirty="0"/>
              <a:t>В длину достигали 60 см;</a:t>
            </a:r>
          </a:p>
          <a:p>
            <a:r>
              <a:rPr lang="ru-RU" dirty="0"/>
              <a:t>    -</a:t>
            </a:r>
            <a:r>
              <a:rPr lang="ru-RU" dirty="0" err="1"/>
              <a:t>брахиаторы</a:t>
            </a:r>
            <a:r>
              <a:rPr lang="ru-RU" dirty="0"/>
              <a:t>;</a:t>
            </a:r>
          </a:p>
          <a:p>
            <a:r>
              <a:rPr lang="ru-RU" dirty="0"/>
              <a:t>    -масса тела - 20-35 кг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hlink"/>
                </a:solidFill>
              </a:rPr>
              <a:t>Где были найдены останки:</a:t>
            </a:r>
            <a:r>
              <a:rPr lang="ru-RU" b="1" dirty="0" smtClean="0"/>
              <a:t> </a:t>
            </a:r>
            <a:r>
              <a:rPr lang="ru-RU" dirty="0" smtClean="0"/>
              <a:t>Западная </a:t>
            </a:r>
            <a:r>
              <a:rPr lang="ru-RU" dirty="0"/>
              <a:t>Европа, Южная Азия, Восточная Африка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chemeClr val="hlink"/>
                </a:solidFill>
              </a:rPr>
              <a:t> </a:t>
            </a:r>
            <a:r>
              <a:rPr lang="ru-RU" dirty="0" smtClean="0"/>
              <a:t>Вероятнее </a:t>
            </a:r>
            <a:r>
              <a:rPr lang="ru-RU" dirty="0"/>
              <a:t>всего, обитали на деревьях и питались лесными ягодами и фруктами.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avstralopi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85860"/>
            <a:ext cx="3271679" cy="47863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28586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Около 4 миллионов лет назад, или несколько ранее, появилась группа прямоходящих обезьян, которых современная наука именует австралопитеками. Несмотря на то, что австралопитеки были двуногими, их мозг был не больше, чем у шимпанзе. Эти животные достигли весьма больших успехов на пути эволюции. Они жили в экваториальной Африке в течение по меньшей мере двух миллионов лет. Эпоха австралопитеков длилась примерно столько же, сколько эпоха их наследников рода </a:t>
            </a:r>
            <a:r>
              <a:rPr lang="ru-RU" sz="2000" dirty="0" err="1" smtClean="0"/>
              <a:t>Homo</a:t>
            </a:r>
            <a:r>
              <a:rPr lang="ru-RU" sz="2000" dirty="0" smtClean="0"/>
              <a:t>, из которого впоследствии вышел и наш вид.</a:t>
            </a:r>
            <a:endParaRPr lang="ru-RU" sz="20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Австралопитек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596px-Australopithecus_africanus_(mrs._Ples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3552830" cy="3576674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Мои документы\294px-A.afaren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0042"/>
            <a:ext cx="2800350" cy="57054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45005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Австралопитеки были всеядны; предположительно для нападения и для защиты употребляли кости животных, палки, камни, возможно, что наиболее развитые виды умели их немного обрабатывать.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08038"/>
          </a:xfrm>
          <a:noFill/>
          <a:ln/>
        </p:spPr>
        <p:txBody>
          <a:bodyPr/>
          <a:lstStyle/>
          <a:p>
            <a:pPr algn="just"/>
            <a:r>
              <a:rPr lang="ru-RU" dirty="0" smtClean="0"/>
              <a:t>         </a:t>
            </a:r>
            <a:r>
              <a:rPr lang="ru-RU" dirty="0" err="1" smtClean="0">
                <a:solidFill>
                  <a:srgbClr val="C00000"/>
                </a:solidFill>
              </a:rPr>
              <a:t>Автралопитек</a:t>
            </a:r>
            <a:r>
              <a:rPr lang="ru-RU" dirty="0" smtClean="0">
                <a:solidFill>
                  <a:srgbClr val="C00000"/>
                </a:solidFill>
              </a:rPr>
              <a:t>  африканский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7044" name="Picture 4" descr="Australopithecus african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1563" y="1524000"/>
            <a:ext cx="3650512" cy="4572000"/>
          </a:xfrm>
          <a:noFill/>
          <a:ln/>
        </p:spPr>
      </p:pic>
      <p:pic>
        <p:nvPicPr>
          <p:cNvPr id="87047" name="Picture 7" descr="Australopithecus africanus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844675"/>
            <a:ext cx="3887788" cy="3560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95738" y="981075"/>
            <a:ext cx="5148262" cy="5876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/>
              <a:t>      </a:t>
            </a:r>
            <a:r>
              <a:rPr lang="en-US" sz="1600" b="1" i="1" dirty="0"/>
              <a:t>Australopithecus </a:t>
            </a:r>
            <a:r>
              <a:rPr lang="en-US" sz="1600" b="1" i="1" dirty="0" err="1"/>
              <a:t>boisei</a:t>
            </a:r>
            <a:endParaRPr lang="ru-RU" sz="16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/>
              <a:t>      (зинджантроп)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/>
              <a:t>       </a:t>
            </a:r>
            <a:endParaRPr lang="ru-RU" sz="1600" b="1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hlink"/>
                </a:solidFill>
              </a:rPr>
              <a:t> :</a:t>
            </a:r>
            <a:r>
              <a:rPr lang="ru-RU" sz="2400" dirty="0" smtClean="0"/>
              <a:t> </a:t>
            </a:r>
            <a:r>
              <a:rPr lang="ru-RU" sz="2400" dirty="0"/>
              <a:t>Обитали в сухих травянистых саваннах. Питались твердой растительной пищей. Практиковали собирательство. Возможно, использовали каменные орудия труда, грубо обработанные, без определенной формы.</a:t>
            </a:r>
          </a:p>
        </p:txBody>
      </p:sp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0"/>
            <a:ext cx="4619625" cy="105251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Зинджантроп</a:t>
            </a:r>
          </a:p>
        </p:txBody>
      </p:sp>
      <p:pic>
        <p:nvPicPr>
          <p:cNvPr id="84997" name="Picture 5" descr="Australopithecus bois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3251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521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Эволюция развития Человека Умелого</vt:lpstr>
      <vt:lpstr>Эволюция человека</vt:lpstr>
      <vt:lpstr>Слайд 3</vt:lpstr>
      <vt:lpstr>Парапитек</vt:lpstr>
      <vt:lpstr>Дриопитек</vt:lpstr>
      <vt:lpstr>Австралопитек</vt:lpstr>
      <vt:lpstr>Слайд 7</vt:lpstr>
      <vt:lpstr>         Автралопитек  африканский</vt:lpstr>
      <vt:lpstr>Зинджантроп</vt:lpstr>
      <vt:lpstr>Слайд 10</vt:lpstr>
      <vt:lpstr>Человек умелый</vt:lpstr>
      <vt:lpstr>Слайд 12</vt:lpstr>
      <vt:lpstr>Слайд 13</vt:lpstr>
      <vt:lpstr>Слайд 14</vt:lpstr>
      <vt:lpstr>Научная классификация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человека</dc:title>
  <dc:creator>---</dc:creator>
  <cp:lastModifiedBy>Алина Чижикова</cp:lastModifiedBy>
  <cp:revision>14</cp:revision>
  <dcterms:created xsi:type="dcterms:W3CDTF">2015-06-07T10:11:10Z</dcterms:created>
  <dcterms:modified xsi:type="dcterms:W3CDTF">2015-11-11T15:56:19Z</dcterms:modified>
</cp:coreProperties>
</file>