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92" r:id="rId2"/>
    <p:sldId id="290" r:id="rId3"/>
    <p:sldId id="272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88" r:id="rId12"/>
    <p:sldId id="279" r:id="rId13"/>
    <p:sldId id="259" r:id="rId14"/>
    <p:sldId id="260" r:id="rId15"/>
    <p:sldId id="262" r:id="rId16"/>
    <p:sldId id="263" r:id="rId17"/>
    <p:sldId id="264" r:id="rId18"/>
    <p:sldId id="265" r:id="rId19"/>
    <p:sldId id="266" r:id="rId20"/>
    <p:sldId id="286" r:id="rId21"/>
    <p:sldId id="284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7744" y="1196752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Токсичные вещества в пищевой цепи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Выполнил ученик 9 класса</a:t>
            </a:r>
            <a:endParaRPr lang="ru-RU" dirty="0" smtClean="0"/>
          </a:p>
          <a:p>
            <a:r>
              <a:rPr lang="ru-RU" dirty="0" smtClean="0"/>
              <a:t>Ерёмин Виталий</a:t>
            </a:r>
            <a:endParaRPr lang="ru-RU" sz="3600" dirty="0" smtClean="0"/>
          </a:p>
          <a:p>
            <a:r>
              <a:rPr lang="ru-RU" sz="3600" dirty="0" smtClean="0"/>
              <a:t>Руководитель </a:t>
            </a:r>
          </a:p>
          <a:p>
            <a:r>
              <a:rPr lang="ru-RU" sz="3600" smtClean="0"/>
              <a:t>Чижикова О.Н.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b="1" i="1"/>
              <a:t>Роль консументов в пищевых цепях.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dirty="0"/>
              <a:t>Как показали проведенные в 70-е – 80-е гг. исследования, </a:t>
            </a:r>
            <a:r>
              <a:rPr lang="ru-RU" sz="2000" dirty="0" err="1"/>
              <a:t>консументы</a:t>
            </a:r>
            <a:r>
              <a:rPr lang="ru-RU" sz="2000" dirty="0"/>
              <a:t> при соответствующей численности</a:t>
            </a:r>
            <a:r>
              <a:rPr lang="ru-RU" sz="2000" b="1" i="1" dirty="0"/>
              <a:t> положительно</a:t>
            </a:r>
            <a:r>
              <a:rPr lang="ru-RU" sz="2000" dirty="0"/>
              <a:t> влияют на первичную продукцию источника своей пищи. Так, растительноядные животные, поедая некоторую часть растительности, увеличивают скорость возврата элементов питания в почву В результате ускоряется поток энергии через экосистему, увеличивается растительная продукция. В противном случае отсутствие потребления растительной массы приводит к излишнему накоплению детрита и замедлению оборота веществ в экосистеме.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Основная роль </a:t>
            </a:r>
            <a:r>
              <a:rPr lang="ru-RU" sz="2000" dirty="0" err="1"/>
              <a:t>консументов</a:t>
            </a:r>
            <a:r>
              <a:rPr lang="ru-RU" sz="2000" dirty="0"/>
              <a:t> заключается в регулировании численности потребляемых ими организмов. Причем хищники, поедая растительноядных животных, тем самым воздействуют и на продукцию и биомассу растительности. Правда, результаты этого воздействия остаются спорными.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r>
              <a:rPr lang="ru-RU" sz="3600" cap="all" dirty="0" smtClean="0"/>
              <a:t>КОНЦЕНТРАЦИЯ ТОКСИЧНЫХ СОЕДИНЕНИЙ ПРИ ПРОДВИЖЕНИИ ПО ПИЩЕВЫМ ЦЕПЯМ</a:t>
            </a:r>
            <a:br>
              <a:rPr lang="ru-RU" sz="3600" cap="all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cap="all" dirty="0" smtClean="0"/>
          </a:p>
          <a:p>
            <a:r>
              <a:rPr lang="ru-RU" dirty="0" smtClean="0"/>
              <a:t>Некоторые вещества  по мере продвижения по пищевой цепи не рассеиваются, а, наоборот, накапливаются. Это так называемое </a:t>
            </a:r>
            <a:r>
              <a:rPr lang="ru-RU" b="1" i="1" dirty="0" smtClean="0"/>
              <a:t>концентрирование</a:t>
            </a:r>
            <a:r>
              <a:rPr lang="ru-RU" dirty="0" smtClean="0"/>
              <a:t> в пищевой цепи нагляднее всего демонстрируют некоторые устойчивые радионуклиды и пестициды. Например, </a:t>
            </a:r>
            <a:r>
              <a:rPr lang="ru-RU" i="1" u="sng" dirty="0" smtClean="0"/>
              <a:t>коэффициент накопления</a:t>
            </a:r>
            <a:r>
              <a:rPr lang="ru-RU" dirty="0" smtClean="0"/>
              <a:t> (соотношение количества вещества в тканях и в окружающей среде) радиоактивного фосфора в яйцах гусей равен 2 млн. Таким образом, «безопасные» выбросы в реку могут стать крайне опасными для высших звеньев пищевой цепи.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b="1" i="1"/>
              <a:t>Токсические соединения в пищевых цепях.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600" dirty="0"/>
              <a:t>Многие созданные человеком токсичные вещества (радионуклиды и пестициды) </a:t>
            </a:r>
            <a:r>
              <a:rPr lang="ru-RU" sz="2600" dirty="0" smtClean="0"/>
              <a:t>обладают кумулятивным </a:t>
            </a:r>
            <a:r>
              <a:rPr lang="ru-RU" sz="2600" dirty="0"/>
              <a:t>действием, то есть способны длительное время накапливаться в организме. При переходе с одного трофического уровня на другой концентрация таких веществ резко возрастает. Накопление токсичных соединений на высших трофических уровнях описывается коэффициентом накопления, значения которого могут достигать 500 000 (в наиболее известном примере с ДДТ).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Все живые организмы в разной степени обладают способностью накапливать в своем организме любые вещества, биологически слабо или совершенно не разрушающиеся.</a:t>
            </a:r>
          </a:p>
          <a:p>
            <a:r>
              <a:rPr lang="ru-RU" dirty="0" smtClean="0"/>
              <a:t>Организмы, аккумулировавшие токсичные вещества, служат пищей другим животным, которые затем накопят их в своих тканях. Таким образом, постепенно происходит загрязнение всей пищевой цепи экосистемы, начало, которому положили продуценты, потребляющие загрязняющие вещества, рассеянные в биотопе (окружающей среде).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Причем накопление токсичных веществ в живых организмах увеличивается на каждом последующем трофическом уровне. Хищники, находящиеся на самом верху (конце) пищевой цепи, оказываются обладателями наиболее высокого уровня заражения загрязняющими веществами.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Механизм накопления загрязняющих веществ</a:t>
            </a:r>
            <a:r>
              <a:rPr lang="ru-RU" dirty="0" smtClean="0"/>
              <a:t> в пищевых цепях объясняется правилом пирамид биомасс, в соответствие с которым при переходе на каждый последующий трофический (пищевой) уровень суммарная биомасса организмов закономерно уменьшается (за небольшим исключением), примерно во столько же раз увеличивается концентрация следующего по цепи загрязняющего вещества.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Установлено, что в пищевых цепях могут аккумулироваться </a:t>
            </a:r>
            <a:r>
              <a:rPr lang="ru-RU" dirty="0" err="1" smtClean="0"/>
              <a:t>многоие</a:t>
            </a:r>
            <a:r>
              <a:rPr lang="ru-RU" dirty="0" smtClean="0"/>
              <a:t> пестициды, тяжелые металлы и радиоактивные элементы.</a:t>
            </a:r>
          </a:p>
          <a:p>
            <a:r>
              <a:rPr lang="ru-RU" dirty="0" smtClean="0"/>
              <a:t>Показателен в этом отношении пример с накоплением ранее известного пестицида </a:t>
            </a:r>
            <a:r>
              <a:rPr lang="ru-RU" b="1" dirty="0" smtClean="0"/>
              <a:t>ДДТ</a:t>
            </a:r>
            <a:r>
              <a:rPr lang="ru-RU" dirty="0" smtClean="0"/>
              <a:t>(</a:t>
            </a:r>
            <a:r>
              <a:rPr lang="ru-RU" dirty="0" err="1" smtClean="0"/>
              <a:t>дихлордифенилтрихлорэтан</a:t>
            </a:r>
            <a:r>
              <a:rPr lang="ru-RU" dirty="0" smtClean="0"/>
              <a:t>). ДДТ – ядохимикат, который широко использовался в течение почти 30 лет для борьбы с вредителями растений.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 Создание этого вещества </a:t>
            </a:r>
            <a:r>
              <a:rPr lang="ru-RU" dirty="0" err="1" smtClean="0"/>
              <a:t>базельским</a:t>
            </a:r>
            <a:r>
              <a:rPr lang="ru-RU" dirty="0" smtClean="0"/>
              <a:t> химиком </a:t>
            </a:r>
            <a:r>
              <a:rPr lang="ru-RU" dirty="0" err="1" smtClean="0"/>
              <a:t>Паулем</a:t>
            </a:r>
            <a:r>
              <a:rPr lang="ru-RU" dirty="0" smtClean="0"/>
              <a:t> Германом Миллером даже было отмечено в 1948 г. Нобелевской премией. Его применение позволило снизить смертность от малярии и сыпного тифа. Так, в Индии в 1948 г. умерли от малярии 3 млн. человек, а в 1965 г. – ни одного. В Неаполе в 1943-1944 гг. была эпидемия сыпного тифа, в январе 1944 г. за сутки заболевало до 60 человек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Тогда же началась систематическая обработка населения против вшивости препаратами ДДТ, и уже в конце февраля регистрировали лишь 5 новых заболеваний в сутки.</a:t>
            </a:r>
          </a:p>
          <a:p>
            <a:r>
              <a:rPr lang="ru-RU" dirty="0" smtClean="0"/>
              <a:t>Столь поразительный эффект способствовал тому, что ДДТ очень широко использовался как инсектицид. Однако его большая биологическая устойчивость привела к накоплению его в конечных звеньях трофических цепей.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Исследования показали, что он воздействует практически на все живые организмы. Так, он накапливается в тканях млекопитающих и является канцерогеном, мутагеном, </a:t>
            </a:r>
            <a:r>
              <a:rPr lang="ru-RU" dirty="0" err="1" smtClean="0"/>
              <a:t>эмбриотоксином</a:t>
            </a:r>
            <a:r>
              <a:rPr lang="ru-RU" dirty="0" smtClean="0"/>
              <a:t>, </a:t>
            </a:r>
            <a:r>
              <a:rPr lang="ru-RU" dirty="0" err="1" smtClean="0"/>
              <a:t>нейротоксином</a:t>
            </a:r>
            <a:r>
              <a:rPr lang="ru-RU" dirty="0" smtClean="0"/>
              <a:t>, </a:t>
            </a:r>
            <a:r>
              <a:rPr lang="ru-RU" dirty="0" err="1" smtClean="0"/>
              <a:t>иммунотоксином</a:t>
            </a:r>
            <a:r>
              <a:rPr lang="ru-RU" dirty="0" smtClean="0"/>
              <a:t>, изменяет гормональную систему, вызывает анемию, болезни печени. Сильно он влияет на птиц, приводя к утончению скорлупы яиц и препятствуя нормальному выведению птенцов. ДДТ также уменьшает воспроизводство у рыб и змей.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8813" y="357188"/>
            <a:ext cx="68580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Все живые организмы связаны между собой энергетическими отношениями, поскольку являются   объектами  питания  других организмов. </a:t>
            </a:r>
          </a:p>
        </p:txBody>
      </p:sp>
      <p:pic>
        <p:nvPicPr>
          <p:cNvPr id="1026" name="Picture 2" descr="C:\Documents and Settings\Admin\Рабочий стол\трофическая структура бгц\цеп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571612"/>
            <a:ext cx="4880419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Изучение </a:t>
            </a:r>
            <a:r>
              <a:rPr lang="ru-RU" dirty="0" err="1" smtClean="0"/>
              <a:t>детритной</a:t>
            </a:r>
            <a:r>
              <a:rPr lang="ru-RU" dirty="0" smtClean="0"/>
              <a:t> пищевой цепи показывает, что благодаря многократному поглощению с начала </a:t>
            </a:r>
            <a:r>
              <a:rPr lang="ru-RU" dirty="0" err="1" smtClean="0"/>
              <a:t>детритной</a:t>
            </a:r>
            <a:r>
              <a:rPr lang="ru-RU" dirty="0" smtClean="0"/>
              <a:t> пищевой цепи в ней должно накапливаться любое вещество, быстро сорбирующееся на частицах детрита и почвы и растворяющееся в кишечнике. Такое накопление подтверждено для ДДТ. У рыб и птиц накоплению способствуют значительные жировые отложения, в которых концентрируется ДДТ. Широкое применение ДДТ приводит к уничтожению целых популяций хищных птиц, таких, как скопы, сапсаны, пеликаны и </a:t>
            </a:r>
            <a:r>
              <a:rPr lang="ru-RU" dirty="0" err="1" smtClean="0"/>
              <a:t>детритофагов</a:t>
            </a:r>
            <a:r>
              <a:rPr lang="ru-RU" dirty="0" smtClean="0"/>
              <a:t> таких, как раков и крабов. Поэтому производство ДДТ в 70х годах было запрещено.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/>
              <a:t>Приведенные схема  и таблица описывают рост концентрации ДДТ при прохождении звеньев пищевой цепи. Видно, что в организме хищных птиц она в 100000 раз больше, чем в морской воде</a:t>
            </a:r>
          </a:p>
        </p:txBody>
      </p:sp>
      <p:pic>
        <p:nvPicPr>
          <p:cNvPr id="13316" name="Picture 4" descr="no29_04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9837" y="2548731"/>
            <a:ext cx="4124325" cy="31623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 descr="no29_05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8892480" cy="511256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b="1" i="1" dirty="0"/>
              <a:t>Пастбищные и </a:t>
            </a:r>
            <a:r>
              <a:rPr lang="ru-RU" sz="3400" b="1" i="1" dirty="0" err="1"/>
              <a:t>детритные</a:t>
            </a:r>
            <a:r>
              <a:rPr lang="ru-RU" sz="3400" b="1" i="1" dirty="0"/>
              <a:t> пищевые цепи.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600" b="1" i="1"/>
              <a:t>Пищевой цепью</a:t>
            </a:r>
            <a:r>
              <a:rPr lang="ru-RU" sz="2600"/>
              <a:t> называют перенос энергии от автотрофов через ряд организмов, происходящий путем поедания одних организмов другими. Энергия пищи проходит через несколько трофических уровней, причем на каждом последующем уровне, в соответствии с </a:t>
            </a:r>
            <a:r>
              <a:rPr lang="ru-RU" sz="2600" b="1" i="1"/>
              <a:t>законом 10%</a:t>
            </a:r>
            <a:r>
              <a:rPr lang="ru-RU" sz="2600"/>
              <a:t>, эта энергия убывает на 80-90% по сравнению с предыдущим уровнем. </a:t>
            </a:r>
            <a:r>
              <a:rPr lang="ru-RU" sz="2600" b="1" i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350" y="3789363"/>
            <a:ext cx="144463" cy="287337"/>
          </a:xfrm>
          <a:ln/>
        </p:spPr>
        <p:txBody>
          <a:bodyPr anchor="ctr" anchorCtr="1">
            <a:normAutofit fontScale="90000"/>
          </a:bodyPr>
          <a:lstStyle/>
          <a:p>
            <a:endParaRPr lang="ru-RU" sz="340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435975" cy="5942012"/>
          </a:xfrm>
        </p:spPr>
        <p:txBody>
          <a:bodyPr/>
          <a:lstStyle/>
          <a:p>
            <a:r>
              <a:rPr lang="ru-RU" dirty="0" smtClean="0"/>
              <a:t>Преобразование </a:t>
            </a:r>
            <a:r>
              <a:rPr lang="ru-RU" dirty="0"/>
              <a:t>энергии в пищевых цепях в общем может быть описано следующей схемой.</a:t>
            </a:r>
          </a:p>
        </p:txBody>
      </p:sp>
      <p:pic>
        <p:nvPicPr>
          <p:cNvPr id="9221" name="Picture 5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44675"/>
            <a:ext cx="7634287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экосистемы\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928813" y="428625"/>
            <a:ext cx="7000875" cy="1754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buFontTx/>
              <a:buChar char="•"/>
              <a:tabLst>
                <a:tab pos="866775" algn="l"/>
              </a:tabLst>
            </a:pPr>
            <a:r>
              <a:rPr lang="ru-RU" sz="2800" b="1">
                <a:solidFill>
                  <a:srgbClr val="953735"/>
                </a:solidFill>
                <a:latin typeface="Arial" charset="0"/>
                <a:cs typeface="Times New Roman" pitchFamily="18" charset="0"/>
              </a:rPr>
              <a:t>Продуценты</a:t>
            </a:r>
            <a:r>
              <a:rPr lang="ru-RU" sz="2000" b="1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(лат. производящий) – автотрофные организмы, способные производить органические вещества из неорганических, используя фотосинтез или хемосинтез (</a:t>
            </a:r>
            <a:r>
              <a:rPr lang="ru-RU" sz="2000" b="1" i="1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растения и автотрофные бактерии).</a:t>
            </a:r>
            <a:endParaRPr lang="ru-RU" sz="2000" b="1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26626" name="Picture 2" descr="C:\Documents and Settings\Admin\Рабочий стол\ОФОРМЛЕНИЕ\оооо\05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1" y="2418899"/>
            <a:ext cx="5357850" cy="39249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27" name="Picture 3" descr="C:\Documents and Settings\Admin\Рабочий стол\ОФОРМЛЕНИЕ\оооо\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929066"/>
            <a:ext cx="2762803" cy="2695564"/>
          </a:xfrm>
          <a:prstGeom prst="flowChartConnector">
            <a:avLst/>
          </a:prstGeom>
          <a:noFill/>
        </p:spPr>
      </p:pic>
      <p:pic>
        <p:nvPicPr>
          <p:cNvPr id="6149" name="Picture 4" descr="C:\Documents and Settings\Admin\Рабочий стол\ОФОРМЛЕНИЕ\оооо\5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100" y="5286375"/>
            <a:ext cx="1144588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000250" y="357188"/>
            <a:ext cx="6858000" cy="11382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buFontTx/>
              <a:buChar char="•"/>
              <a:tabLst>
                <a:tab pos="1209675" algn="l"/>
              </a:tabLst>
            </a:pPr>
            <a:r>
              <a:rPr lang="ru-RU" sz="2800" b="1">
                <a:solidFill>
                  <a:srgbClr val="953735"/>
                </a:solidFill>
                <a:latin typeface="Arial" charset="0"/>
                <a:cs typeface="Times New Roman" pitchFamily="18" charset="0"/>
              </a:rPr>
              <a:t>Консументы</a:t>
            </a:r>
            <a:r>
              <a:rPr lang="ru-RU" sz="2000" b="1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(лат. потреблять, расходовать) – гетеротрофные организмы, потребляющие органическое вещество. </a:t>
            </a:r>
            <a:endParaRPr lang="ru-RU" sz="2000" b="1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500188"/>
            <a:ext cx="6786563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1209675" algn="l"/>
              </a:tabLst>
            </a:pPr>
            <a:r>
              <a:rPr lang="ru-RU" sz="2000" b="1">
                <a:solidFill>
                  <a:srgbClr val="002060"/>
                </a:solidFill>
                <a:cs typeface="Times New Roman" pitchFamily="18" charset="0"/>
              </a:rPr>
              <a:t>Консументы бывают трех порядков:</a:t>
            </a:r>
            <a:endParaRPr lang="ru-RU" sz="2000" b="1">
              <a:solidFill>
                <a:srgbClr val="002060"/>
              </a:solidFill>
            </a:endParaRPr>
          </a:p>
          <a:p>
            <a:pPr lvl="1" algn="just" eaLnBrk="0" hangingPunct="0">
              <a:tabLst>
                <a:tab pos="1209675" algn="l"/>
              </a:tabLst>
            </a:pPr>
            <a:r>
              <a:rPr lang="ru-RU" sz="2000" b="1">
                <a:solidFill>
                  <a:srgbClr val="77933C"/>
                </a:solidFill>
                <a:cs typeface="Times New Roman" pitchFamily="18" charset="0"/>
              </a:rPr>
              <a:t>                 растительноядные животные</a:t>
            </a:r>
            <a:endParaRPr lang="ru-RU" sz="2000" b="1">
              <a:solidFill>
                <a:srgbClr val="77933C"/>
              </a:solidFill>
            </a:endParaRPr>
          </a:p>
          <a:p>
            <a:pPr lvl="1" algn="just" eaLnBrk="0" hangingPunct="0">
              <a:tabLst>
                <a:tab pos="1209675" algn="l"/>
              </a:tabLst>
            </a:pPr>
            <a:r>
              <a:rPr lang="ru-RU" sz="2000" b="1">
                <a:solidFill>
                  <a:srgbClr val="953735"/>
                </a:solidFill>
                <a:cs typeface="Times New Roman" pitchFamily="18" charset="0"/>
              </a:rPr>
              <a:t>                                         плотоядные животные</a:t>
            </a:r>
          </a:p>
          <a:p>
            <a:pPr algn="just" eaLnBrk="0" hangingPunct="0">
              <a:tabLst>
                <a:tab pos="1209675" algn="l"/>
              </a:tabLst>
            </a:pPr>
            <a:r>
              <a:rPr lang="ru-RU" sz="2000" b="1">
                <a:solidFill>
                  <a:srgbClr val="002060"/>
                </a:solidFill>
                <a:cs typeface="Times New Roman" pitchFamily="18" charset="0"/>
              </a:rPr>
              <a:t>                                                         </a:t>
            </a:r>
            <a:r>
              <a:rPr lang="ru-RU" sz="2000" b="1">
                <a:solidFill>
                  <a:srgbClr val="E46C0A"/>
                </a:solidFill>
                <a:cs typeface="Times New Roman" pitchFamily="18" charset="0"/>
              </a:rPr>
              <a:t>всеядные животные</a:t>
            </a:r>
            <a:r>
              <a:rPr lang="ru-RU" sz="2000" b="1">
                <a:solidFill>
                  <a:srgbClr val="E46C0A"/>
                </a:solidFill>
              </a:rPr>
              <a:t> </a:t>
            </a:r>
          </a:p>
        </p:txBody>
      </p:sp>
      <p:pic>
        <p:nvPicPr>
          <p:cNvPr id="25602" name="Picture 2" descr="C:\Documents and Settings\Admin\Рабочий стол\карт\заяц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714620"/>
            <a:ext cx="2500330" cy="2282910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603" name="Picture 3" descr="C:\Documents and Settings\Admin\Рабочий стол\карт\clip1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2857496"/>
            <a:ext cx="2500330" cy="2300877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604" name="Picture 4" descr="C:\Documents and Settings\Admin\Рабочий стол\карт\UR_ARC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857628"/>
            <a:ext cx="2273237" cy="2766328"/>
          </a:xfrm>
          <a:prstGeom prst="flowChartConnector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5" name="Picture 4" descr="C:\Documents and Settings\Admin\Рабочий стол\ОФОРМЛЕНИЕ\оооо\59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5100" y="5286375"/>
            <a:ext cx="1144588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88" y="285750"/>
            <a:ext cx="6500812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Редуценты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 это сапрофиты (обычно, бактерии и грибы), питающиеся органическими остатками мёртвых растений и животных (детритом).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Детритом могут также питаться животные –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детритофаги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ускоряя процесс разложения остатков</a:t>
            </a:r>
          </a:p>
        </p:txBody>
      </p:sp>
      <p:pic>
        <p:nvPicPr>
          <p:cNvPr id="3" name="Picture 2" descr="res4A9554F3-85A5-46AF-9C9A-C4C3018918B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928934"/>
            <a:ext cx="5731333" cy="34661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r>
              <a:rPr lang="ru-RU" sz="2000"/>
              <a:t>Выделяют 2 основных типа пищевых цепей – </a:t>
            </a:r>
            <a:r>
              <a:rPr lang="ru-RU" sz="2000" b="1" i="1"/>
              <a:t>пастбищную и детритную</a:t>
            </a:r>
            <a:r>
              <a:rPr lang="ru-RU" sz="2000"/>
              <a:t>. Они тесно взаимосвязаны и образуют единую пищевую сеть экосистемы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10244" name="Picture 4" descr="12010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792288"/>
            <a:ext cx="79756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858</Words>
  <Application>Microsoft Office PowerPoint</Application>
  <PresentationFormat>Экран (4:3)</PresentationFormat>
  <Paragraphs>39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Токсичные вещества в пищевой цепи</vt:lpstr>
      <vt:lpstr>Слайд 2</vt:lpstr>
      <vt:lpstr>Пастбищные и детритные пищевые цепи. </vt:lpstr>
      <vt:lpstr>Слайд 4</vt:lpstr>
      <vt:lpstr>Слайд 5</vt:lpstr>
      <vt:lpstr>Слайд 6</vt:lpstr>
      <vt:lpstr>Слайд 7</vt:lpstr>
      <vt:lpstr>Слайд 8</vt:lpstr>
      <vt:lpstr>Слайд 9</vt:lpstr>
      <vt:lpstr>Роль консументов в пищевых цепях.</vt:lpstr>
      <vt:lpstr>КОНЦЕНТРАЦИЯ ТОКСИЧНЫХ СОЕДИНЕНИЙ ПРИ ПРОДВИЖЕНИИ ПО ПИЩЕВЫМ ЦЕПЯМ </vt:lpstr>
      <vt:lpstr>Токсические соединения в пищевых цепях.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Приведенные схема  и таблица описывают рост концентрации ДДТ при прохождении звеньев пищевой цепи. Видно, что в организме хищных птиц она в 100000 раз больше, чем в морской воде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---</dc:creator>
  <cp:lastModifiedBy>Алина Чижикова</cp:lastModifiedBy>
  <cp:revision>15</cp:revision>
  <dcterms:created xsi:type="dcterms:W3CDTF">2015-06-07T12:34:07Z</dcterms:created>
  <dcterms:modified xsi:type="dcterms:W3CDTF">2015-11-11T16:21:11Z</dcterms:modified>
</cp:coreProperties>
</file>